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81" r:id="rId20"/>
    <p:sldId id="284" r:id="rId21"/>
    <p:sldId id="275" r:id="rId22"/>
    <p:sldId id="276" r:id="rId23"/>
    <p:sldId id="277" r:id="rId24"/>
    <p:sldId id="278" r:id="rId25"/>
    <p:sldId id="279" r:id="rId26"/>
    <p:sldId id="286" r:id="rId27"/>
    <p:sldId id="282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1CEF0-4917-453B-929E-DD2267BE58B5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A1661-DD90-4CAC-9DB2-A22CCA8CD0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A1661-DD90-4CAC-9DB2-A22CCA8CD04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5"/>
          </a:xfrm>
        </p:spPr>
        <p:txBody>
          <a:bodyPr>
            <a:normAutofit/>
          </a:bodyPr>
          <a:lstStyle/>
          <a:p>
            <a:r>
              <a:rPr lang="be-BY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Дзяржаўная ўстанова адукацыі</a:t>
            </a:r>
            <a:br>
              <a:rPr lang="be-BY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 Ліды”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87094"/>
            <a:ext cx="7786742" cy="4714908"/>
          </a:xfrm>
        </p:spPr>
        <p:txBody>
          <a:bodyPr>
            <a:normAutofit fontScale="85000" lnSpcReduction="20000"/>
          </a:bodyPr>
          <a:lstStyle/>
          <a:p>
            <a:r>
              <a:rPr lang="be-BY" sz="4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 адкрытая абласная краязнаўчая навукова-практычная канферэнцыя</a:t>
            </a:r>
          </a:p>
          <a:p>
            <a:r>
              <a:rPr lang="be-BY" sz="4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“Край Гарадзенскі”</a:t>
            </a:r>
            <a:endParaRPr lang="en-US" sz="4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e-BY" sz="45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Інсітнае мастацтва Лідчыны</a:t>
            </a:r>
            <a:r>
              <a:rPr lang="en-US" sz="45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en-US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be-BY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Падрыхтавалі: 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Грахоўская Анжаліка, 10 клас,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Жвацель Таццяна Віктараўна,    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кіраўнік этнаграфічнага музея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“Беларуская хатка” дзяржаўнай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ўстановы адукацыі “Сярэдняя</a:t>
            </a:r>
          </a:p>
          <a:p>
            <a:pPr algn="l"/>
            <a:r>
              <a:rPr lang="be-BY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школа №16 г.Ліды”</a:t>
            </a:r>
            <a:r>
              <a:rPr lang="be-BY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be-BY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Ліда 2023</a:t>
            </a:r>
          </a:p>
          <a:p>
            <a:pPr algn="l"/>
            <a:endParaRPr lang="be-BY" sz="29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be-BY" sz="29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9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e-BY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357298"/>
            <a:ext cx="7851803" cy="47863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928693"/>
          </a:xfrm>
        </p:spPr>
        <p:txBody>
          <a:bodyPr/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Чароўны свет Алены Кіш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User\Desktop\Алена кіш\пісьмо любімаму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4104000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Алена кіш\дзева на водах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780000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Алена кіш\у райскім садз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929066"/>
            <a:ext cx="428400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357298"/>
            <a:ext cx="7772400" cy="48577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71481"/>
            <a:ext cx="7772400" cy="1071569"/>
          </a:xfrm>
        </p:spPr>
        <p:txBody>
          <a:bodyPr/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Мікалай Тарасюк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User\Desktop\Тарасюк\Тарасюк-Мікалай-Васільевіч_Пружанскі-раён_Брэсцкая-вобласц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38520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Тарасюк\styly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60"/>
            <a:ext cx="39240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Тарасюк\styly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86190"/>
            <a:ext cx="288000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Тарасюк\styly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786190"/>
            <a:ext cx="2445752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Тарасюк\styly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786190"/>
            <a:ext cx="262800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072494" cy="500066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571480"/>
            <a:ext cx="7772400" cy="1000131"/>
          </a:xfrm>
        </p:spPr>
        <p:txBody>
          <a:bodyPr/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Афонін Алег Аляксеевіч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User\Downloads\IMG-29f40247db3479a24633d4341df8f037-V.jpg"/>
          <p:cNvPicPr/>
          <p:nvPr/>
        </p:nvPicPr>
        <p:blipFill>
          <a:blip r:embed="rId3" cstate="print"/>
          <a:srcRect t="17133"/>
          <a:stretch>
            <a:fillRect/>
          </a:stretch>
        </p:blipFill>
        <p:spPr bwMode="auto">
          <a:xfrm>
            <a:off x="2786050" y="1214422"/>
            <a:ext cx="3672000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7923241" cy="41434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28670"/>
            <a:ext cx="7772400" cy="107157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Свята-Пакроўская царква ў вёсцы Мыто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C:\Users\User\Desktop\Мыто._Царква_Покрыва_Прасвятой_Багародзіцы_(0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785926"/>
            <a:ext cx="435600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643050"/>
            <a:ext cx="7772400" cy="4572032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85795"/>
            <a:ext cx="7772400" cy="1000131"/>
          </a:xfrm>
        </p:spPr>
        <p:txBody>
          <a:bodyPr>
            <a:normAutofit fontScale="85000" lnSpcReduction="20000"/>
          </a:bodyPr>
          <a:lstStyle/>
          <a:p>
            <a:pPr algn="ctr"/>
            <a:endParaRPr lang="be-BY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Абраз Пакрова Прасвятой Багародзіцы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User\Desktop\ікона покрыва прасвятой багародзіцы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785926"/>
            <a:ext cx="5256000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1" y="1857364"/>
            <a:ext cx="8172000" cy="43577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1214445"/>
          </a:xfrm>
        </p:spPr>
        <p:txBody>
          <a:bodyPr>
            <a:no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Падарунак касцёлу ў Старых Васілішках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IMG-29f40247db3479a24633d4341df8f037-V.jpg"/>
          <p:cNvPicPr/>
          <p:nvPr/>
        </p:nvPicPr>
        <p:blipFill>
          <a:blip r:embed="rId3" cstate="print"/>
          <a:srcRect t="13012" r="50236"/>
          <a:stretch>
            <a:fillRect/>
          </a:stretch>
        </p:blipFill>
        <p:spPr bwMode="auto">
          <a:xfrm>
            <a:off x="3071802" y="1857364"/>
            <a:ext cx="3204000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643050"/>
            <a:ext cx="7851803" cy="44291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857255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Голдаўская царква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Голдаўская царква.jpg"/>
          <p:cNvPicPr/>
          <p:nvPr/>
        </p:nvPicPr>
        <p:blipFill>
          <a:blip r:embed="rId3" cstate="print"/>
          <a:srcRect b="10897"/>
          <a:stretch>
            <a:fillRect/>
          </a:stretch>
        </p:blipFill>
        <p:spPr bwMode="auto">
          <a:xfrm>
            <a:off x="642910" y="1643050"/>
            <a:ext cx="342902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іконастас голдаўскай царкв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643050"/>
            <a:ext cx="44280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714488"/>
            <a:ext cx="7851803" cy="4429156"/>
          </a:xfrm>
        </p:spPr>
        <p:txBody>
          <a:bodyPr>
            <a:normAutofit/>
          </a:bodyPr>
          <a:lstStyle/>
          <a:p>
            <a:br>
              <a:rPr lang="be-BY" sz="1400" dirty="0">
                <a:solidFill>
                  <a:schemeClr val="tx2"/>
                </a:solidFill>
              </a:rPr>
            </a:br>
            <a:br>
              <a:rPr lang="be-BY" sz="1400" dirty="0">
                <a:solidFill>
                  <a:schemeClr val="tx2"/>
                </a:solidFill>
              </a:rPr>
            </a:b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714379"/>
          </a:xfrm>
        </p:spPr>
        <p:txBody>
          <a:bodyPr>
            <a:noAutofit/>
          </a:bodyPr>
          <a:lstStyle/>
          <a:p>
            <a:pPr algn="ctr"/>
            <a:r>
              <a:rPr lang="be-BY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Абразы Афоніна Алега Аляксеевіча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3116"/>
            <a:ext cx="2484000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643050"/>
            <a:ext cx="242889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071678"/>
            <a:ext cx="2664000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Карціны Афоніна Алега Аляксеевіча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214554"/>
            <a:ext cx="17640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57628"/>
            <a:ext cx="2820768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857628"/>
            <a:ext cx="288562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2530" r="6259"/>
          <a:stretch>
            <a:fillRect/>
          </a:stretch>
        </p:blipFill>
        <p:spPr bwMode="auto">
          <a:xfrm>
            <a:off x="714348" y="1357298"/>
            <a:ext cx="2844000" cy="21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428736"/>
            <a:ext cx="2772000" cy="215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2857520"/>
          </a:xfrm>
        </p:spPr>
        <p:txBody>
          <a:bodyPr>
            <a:normAutofit/>
          </a:bodyPr>
          <a:lstStyle/>
          <a:p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Мастак </a:t>
            </a:r>
            <a:b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Сцяпан Міхайлавіч Пуцко</a:t>
            </a:r>
            <a:b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(1877 – 1962)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143116"/>
            <a:ext cx="7772400" cy="3625859"/>
          </a:xfrm>
        </p:spPr>
        <p:txBody>
          <a:bodyPr>
            <a:normAutofit/>
          </a:bodyPr>
          <a:lstStyle/>
          <a:p>
            <a:pPr algn="ctr"/>
            <a:r>
              <a:rPr lang="be-BY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Вызначыць  велічыню  ўкладу  мастакоў  Лідчыны  ў  гістарычнае  і  культурнае  развіццё  рэгіёну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00042"/>
            <a:ext cx="7772400" cy="1357322"/>
          </a:xfrm>
        </p:spPr>
        <p:txBody>
          <a:bodyPr>
            <a:normAutofit/>
          </a:bodyPr>
          <a:lstStyle/>
          <a:p>
            <a:pPr algn="ctr"/>
            <a:r>
              <a:rPr lang="be-BY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МЭТА: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571612"/>
            <a:ext cx="7772400" cy="4572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785817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Карціны Сцяпана Пуцко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User\Desktop\IMG_20230404_151006 (1).jpg"/>
          <p:cNvPicPr>
            <a:picLocks noChangeAspect="1" noChangeArrowheads="1"/>
          </p:cNvPicPr>
          <p:nvPr/>
        </p:nvPicPr>
        <p:blipFill>
          <a:blip r:embed="rId4" cstate="print"/>
          <a:srcRect l="21341" t="9946" r="30151" b="5923"/>
          <a:stretch>
            <a:fillRect/>
          </a:stretch>
        </p:blipFill>
        <p:spPr bwMode="auto">
          <a:xfrm>
            <a:off x="714348" y="1785925"/>
            <a:ext cx="1870876" cy="3995966"/>
          </a:xfrm>
          <a:prstGeom prst="rect">
            <a:avLst/>
          </a:prstGeom>
          <a:noFill/>
        </p:spPr>
      </p:pic>
      <p:pic>
        <p:nvPicPr>
          <p:cNvPr id="1030" name="Picture 6" descr="C:\Users\User\Desktop\IMG_20230404_150924.jpg"/>
          <p:cNvPicPr>
            <a:picLocks noChangeAspect="1" noChangeArrowheads="1"/>
          </p:cNvPicPr>
          <p:nvPr/>
        </p:nvPicPr>
        <p:blipFill>
          <a:blip r:embed="rId5" cstate="print"/>
          <a:srcRect l="18055" r="13889" b="6250"/>
          <a:stretch>
            <a:fillRect/>
          </a:stretch>
        </p:blipFill>
        <p:spPr bwMode="auto">
          <a:xfrm rot="16200000">
            <a:off x="3512851" y="844811"/>
            <a:ext cx="2050876" cy="3504478"/>
          </a:xfrm>
          <a:prstGeom prst="rect">
            <a:avLst/>
          </a:prstGeom>
          <a:noFill/>
        </p:spPr>
      </p:pic>
      <p:pic>
        <p:nvPicPr>
          <p:cNvPr id="1034" name="Picture 10" descr="C:\Users\User\Desktop\IMG_20230404_150937.jpg"/>
          <p:cNvPicPr>
            <a:picLocks noChangeAspect="1" noChangeArrowheads="1"/>
          </p:cNvPicPr>
          <p:nvPr/>
        </p:nvPicPr>
        <p:blipFill>
          <a:blip r:embed="rId6" cstate="print"/>
          <a:srcRect l="10583" t="7938" r="15333"/>
          <a:stretch>
            <a:fillRect/>
          </a:stretch>
        </p:blipFill>
        <p:spPr bwMode="auto">
          <a:xfrm>
            <a:off x="6357950" y="1785926"/>
            <a:ext cx="2232000" cy="3983979"/>
          </a:xfrm>
          <a:prstGeom prst="rect">
            <a:avLst/>
          </a:prstGeom>
          <a:noFill/>
        </p:spPr>
      </p:pic>
      <p:pic>
        <p:nvPicPr>
          <p:cNvPr id="1035" name="Picture 11" descr="C:\Users\User\Desktop\IMG_20230404_150951 (2).jpg"/>
          <p:cNvPicPr>
            <a:picLocks noChangeAspect="1" noChangeArrowheads="1"/>
          </p:cNvPicPr>
          <p:nvPr/>
        </p:nvPicPr>
        <p:blipFill>
          <a:blip r:embed="rId7" cstate="print"/>
          <a:srcRect l="17999" t="17293" r="16754" b="9305"/>
          <a:stretch>
            <a:fillRect/>
          </a:stretch>
        </p:blipFill>
        <p:spPr bwMode="auto">
          <a:xfrm rot="16200000">
            <a:off x="3308615" y="3120751"/>
            <a:ext cx="2376000" cy="356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928802"/>
            <a:ext cx="7851803" cy="3840173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8"/>
            <a:ext cx="7772400" cy="1000132"/>
          </a:xfrm>
        </p:spPr>
        <p:txBody>
          <a:bodyPr>
            <a:no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Анёлы на бакавых дзвярах  іканастаса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іконастас голдаўскай царквы.jpg"/>
          <p:cNvPicPr/>
          <p:nvPr/>
        </p:nvPicPr>
        <p:blipFill>
          <a:blip r:embed="rId3" cstate="print"/>
          <a:srcRect r="-2357"/>
          <a:stretch>
            <a:fillRect/>
          </a:stretch>
        </p:blipFill>
        <p:spPr bwMode="auto">
          <a:xfrm>
            <a:off x="1714480" y="2000240"/>
            <a:ext cx="578647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214554"/>
            <a:ext cx="7923241" cy="3929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8"/>
            <a:ext cx="7772400" cy="1500198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Свята-Успенская царква ў вёсцы Радзівонішкі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C:\Users\User\Desktop\Свята-Успенская царква ў радзівонішках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857364"/>
            <a:ext cx="5786478" cy="431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285992"/>
            <a:ext cx="7772400" cy="3643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1143007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Міхась Антонавіч Рышкевіч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285992"/>
            <a:ext cx="2772000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b="11921"/>
          <a:stretch>
            <a:fillRect/>
          </a:stretch>
        </p:blipFill>
        <p:spPr bwMode="auto">
          <a:xfrm rot="20324048">
            <a:off x="1014880" y="2804651"/>
            <a:ext cx="1730375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05514">
            <a:off x="6286511" y="2786058"/>
            <a:ext cx="180000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85926"/>
            <a:ext cx="7772400" cy="39830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00043"/>
            <a:ext cx="7772400" cy="928693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Крэсла майстра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643050"/>
            <a:ext cx="400052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643050"/>
            <a:ext cx="7772400" cy="4125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71481"/>
            <a:ext cx="7772400" cy="857255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Вырабы майстра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152621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1714488"/>
            <a:ext cx="1515877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571876"/>
            <a:ext cx="1517621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429000"/>
            <a:ext cx="1515877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714488"/>
            <a:ext cx="1529446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3643314"/>
            <a:ext cx="150247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314" y="1714488"/>
            <a:ext cx="1502471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000240"/>
            <a:ext cx="7772400" cy="37687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28671"/>
            <a:ext cx="7772400" cy="785817"/>
          </a:xfrm>
        </p:spPr>
        <p:txBody>
          <a:bodyPr>
            <a:normAutofit fontScale="92500"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Святлана Аляксандраўна Някрасава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Подъезд художницы\IMG_6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7704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14488"/>
            <a:ext cx="7772400" cy="4054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714379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Карціны ў пад’ездзе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Подъезд художницы\IMG_64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одъезд художницы\IMG_64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714488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одъезд художницы\IMG_6497.JPG"/>
          <p:cNvPicPr/>
          <p:nvPr/>
        </p:nvPicPr>
        <p:blipFill>
          <a:blip r:embed="rId5" cstate="print"/>
          <a:srcRect t="4762"/>
          <a:stretch>
            <a:fillRect/>
          </a:stretch>
        </p:blipFill>
        <p:spPr bwMode="auto">
          <a:xfrm>
            <a:off x="6072198" y="1714488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Подъезд художницы\IMG_6495.JPG"/>
          <p:cNvPicPr/>
          <p:nvPr/>
        </p:nvPicPr>
        <p:blipFill>
          <a:blip r:embed="rId6" cstate="print"/>
          <a:srcRect l="17742" t="6154" r="10971"/>
          <a:stretch>
            <a:fillRect/>
          </a:stretch>
        </p:blipFill>
        <p:spPr bwMode="auto">
          <a:xfrm>
            <a:off x="1214414" y="3929066"/>
            <a:ext cx="2928958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Подъезд художницы\IMG_649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29066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>
            <a:normAutofit/>
          </a:bodyPr>
          <a:lstStyle/>
          <a:p>
            <a:br>
              <a:rPr lang="be-BY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e-BY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Дзякуй за ўвагу !</a:t>
            </a:r>
            <a:endParaRPr lang="ru-RU" sz="6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85926"/>
            <a:ext cx="7772400" cy="4786346"/>
          </a:xfrm>
        </p:spPr>
        <p:txBody>
          <a:bodyPr>
            <a:normAutofit/>
          </a:bodyPr>
          <a:lstStyle/>
          <a:p>
            <a: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1.</a:t>
            </a:r>
            <a:r>
              <a:rPr lang="en-US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Пазнаёміцца з літаратурай па дадзенай тэме;</a:t>
            </a:r>
            <a:b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2. Знайсці біяграфічныя звесткі пра   майстроў інсітнага мастацтва, якія жылі і працавалі на лідчыне;</a:t>
            </a:r>
            <a:b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3. Вылучыць асноўныя накірункі творчасці      самадзейных мастакоў лідчыны;</a:t>
            </a:r>
            <a:b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4. Вызначыцць уплыў майстроў    інсітнага мастацтва на гістарычнае і культурнае развіццё лідчыны</a:t>
            </a:r>
            <a:endParaRPr lang="ru-RU" sz="26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928693"/>
          </a:xfrm>
        </p:spPr>
        <p:txBody>
          <a:bodyPr>
            <a:normAutofit/>
          </a:bodyPr>
          <a:lstStyle/>
          <a:p>
            <a:pPr algn="ctr"/>
            <a:r>
              <a:rPr lang="be-BY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ЗАДАЧЫ :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57364"/>
            <a:ext cx="7772400" cy="4357718"/>
          </a:xfrm>
        </p:spPr>
        <p:txBody>
          <a:bodyPr>
            <a:normAutofit/>
          </a:bodyPr>
          <a:lstStyle/>
          <a:p>
            <a:r>
              <a:rPr lang="be-BY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Знаёмства  з  літаратурнымі і  электроннымі  крыніцамі  па вызначанай  тэме;</a:t>
            </a:r>
            <a:b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2. Метад  інтэрв’ю;</a:t>
            </a:r>
            <a:b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Падагульненне  знойдзенага матэрыялу;</a:t>
            </a:r>
            <a:b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be-BY" sz="2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Аналіз  атрыманых  вынікаў.</a:t>
            </a:r>
            <a:endParaRPr lang="ru-RU" sz="29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857255"/>
          </a:xfrm>
        </p:spPr>
        <p:txBody>
          <a:bodyPr>
            <a:normAutofit fontScale="92500"/>
          </a:bodyPr>
          <a:lstStyle/>
          <a:p>
            <a:pPr algn="ctr"/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Асноўныя метады даследавання: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428736"/>
            <a:ext cx="7772400" cy="46434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1000131"/>
          </a:xfrm>
        </p:spPr>
        <p:txBody>
          <a:bodyPr/>
          <a:lstStyle/>
          <a:p>
            <a:pPr algn="ctr"/>
            <a:r>
              <a:rPr lang="be-BY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Андзілеўка Людміла Фёдараўна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t="10458"/>
          <a:stretch>
            <a:fillRect/>
          </a:stretch>
        </p:blipFill>
        <p:spPr bwMode="auto">
          <a:xfrm>
            <a:off x="3500430" y="1500174"/>
            <a:ext cx="2357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496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Andilewko_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786190"/>
            <a:ext cx="2485686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Andilewko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928934"/>
            <a:ext cx="257176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7923241" cy="47149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6"/>
            <a:ext cx="7772400" cy="642942"/>
          </a:xfrm>
        </p:spPr>
        <p:txBody>
          <a:bodyPr>
            <a:normAutofit lnSpcReduction="10000"/>
          </a:bodyPr>
          <a:lstStyle/>
          <a:p>
            <a:pPr algn="ctr"/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Ала Альфрэдаўна Арцімовіч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Artimovicz_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71744"/>
            <a:ext cx="2571768" cy="35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Artimovicz_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571744"/>
            <a:ext cx="2500330" cy="355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арцімовіч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428736"/>
            <a:ext cx="244800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7923241" cy="47863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642919"/>
            <a:ext cx="7643866" cy="714379"/>
          </a:xfrm>
        </p:spPr>
        <p:txBody>
          <a:bodyPr>
            <a:normAutofit/>
          </a:bodyPr>
          <a:lstStyle/>
          <a:p>
            <a:pPr algn="ctr"/>
            <a:r>
              <a:rPr lang="be-BY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Шчэбет Алена Міхайлаўна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Sczebet_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96000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Sczebet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392400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Sczebet_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714752"/>
            <a:ext cx="450059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857364"/>
            <a:ext cx="7851803" cy="43577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14357"/>
            <a:ext cx="7772400" cy="1285883"/>
          </a:xfrm>
        </p:spPr>
        <p:txBody>
          <a:bodyPr/>
          <a:lstStyle/>
          <a:p>
            <a:r>
              <a:rPr lang="be-BY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Дудкевіч Віктар Баляслававіч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User\Desktop\Dudkevicz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4068000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dudkevich-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374400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785926"/>
            <a:ext cx="7923241" cy="44291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928693"/>
          </a:xfrm>
        </p:spPr>
        <p:txBody>
          <a:bodyPr>
            <a:normAutofit/>
          </a:bodyPr>
          <a:lstStyle/>
          <a:p>
            <a:pPr algn="ctr"/>
            <a:r>
              <a:rPr lang="be-BY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Францішка Францаўна Станкевіч</a:t>
            </a:r>
            <a:endParaRPr lang="ru-RU" sz="3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Stankewicz_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85926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Stankewicz_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85926"/>
            <a:ext cx="421484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273</Words>
  <Application>Microsoft Office PowerPoint</Application>
  <PresentationFormat>Экран (4:3)</PresentationFormat>
  <Paragraphs>48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Дзяржаўная ўстанова адукацыі  “Сярэдняя школа №16 г. Ліды”</vt:lpstr>
      <vt:lpstr>Вызначыць  велічыню  ўкладу  мастакоў  Лідчыны  ў  гістарычнае  і  культурнае  развіццё  рэгіёну</vt:lpstr>
      <vt:lpstr>   1. Пазнаёміцца з літаратурай па дадзенай тэме;    2. Знайсці біяграфічныя звесткі пра   майстроў інсітнага мастацтва, якія жылі і працавалі на лідчыне;    3. Вылучыць асноўныя накірункі творчасці      самадзейных мастакоў лідчыны;    4. Вызначыцць уплыў майстроў    інсітнага мастацтва на гістарычнае і культурнае развіццё лідчыны</vt:lpstr>
      <vt:lpstr>      1. Знаёмства  з  літаратурнымі і  электроннымі  крыніцамі  па вызначанай  тэме;      2. Метад  інтэрв’ю;      3. Падагульненне  знойдзенага матэрыялу;      4. Аналіз  атрыманых  вынікаў.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Карціны Афоніна Алега Аляксеевіча</vt:lpstr>
      <vt:lpstr>Мастак  Сцяпан Міхайлавіч Пуцко (1877 – 1962)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Дзякуй за ўвагу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Дзяржаўная ўстанова адукацыі  “Сярэдняя школа №16 г. Ліды”</dc:title>
  <dc:creator>User</dc:creator>
  <cp:lastModifiedBy>User 13</cp:lastModifiedBy>
  <cp:revision>41</cp:revision>
  <dcterms:created xsi:type="dcterms:W3CDTF">2023-02-23T16:48:49Z</dcterms:created>
  <dcterms:modified xsi:type="dcterms:W3CDTF">2024-01-30T12:14:46Z</dcterms:modified>
</cp:coreProperties>
</file>